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pen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af0352a8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0af0352a8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0af0352a8_4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0af0352a8_4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50af0352a8_4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0af0352a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0af0352a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Adicionar um Vídeo sobre Arboviroses.</a:t>
            </a:r>
            <a:br>
              <a:rPr lang="pt-BR"/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No Brasil, e especialmente em Pernambuco, enfrentamos uma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alta incidência de arboviroses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como Dengue, Zika e Chikungunya, que continuam sendo problemas recorrentes de saúde pública. Esse cenário é agravado por fatores climáticos, como o clima tropical, e por questões estruturais, como o saneamento básico inadequado.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Um dos principais desafios está no controle do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Aedes aegypti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um vetor altamente adaptável ao ambiente urbano, que se prolifera em pequenos acúmulos de água, dificultando as ações de combate, mesmo com campanhas governamentais.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Além disso, 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falta de conhecimento da população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sobre práticas preventivas e a percepção equivocada de que o combate ao mosquito é apenas responsabilidade do poder público contribuem para a manutenção desse problema.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Nesse contexto, 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Educação em Saúde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surge como uma ferramenta fundamental. Ela não apenas informa, mas conscientiza e mobiliza as pessoas para adotarem atitudes preventivas no dia a dia, transformando o conhecimento em ação prática. Por isso, intervenções educativas, como a que estamos realizando aqui, são estratégicas para reduzir o impacto das arboviroses e fortalecer o protagonismo comunitário no enfrentamento dessas doenças.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0af0352a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0af0352a8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0af0352a8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50af0352a8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af0352a8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af0352a8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Embora a proposta clássica de uma pesquisa de intervenção inclua a comparação entre um momento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pré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pós-intervenção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adaptamos nossa dinâmica para o tempo disponível e o contexto da atividade.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Optamos por aplicar apenas 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diagnóstico inicial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utilizando o questionário como uma ferramenta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reflexão imediata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sobre o conhecimento prévio dos participantes em relação às arboviroses.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A intervenção educativa, que será realizada em seguida, tem o objetivo principal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conscientizar e mobilizar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. A avaliação da evolução do conhecimento, nesse caso, será mais qualitativa, estimulando os participantes a levarem essa reflexão para além da apresentação.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Essa abordagem também está alinhada ao espírito do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Arco de Maguerez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onde o mais importante é provocar a análise crítica da realidade e incentivar a adoção de práticas transformadoras, mesmo que a mensuração formal do impacto ocorra em outro momento ou contexto.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Arco de Maguerez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é uma metodologia que promove a ligação direta entre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reflexão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sendo ideal para pesquisas de intervenção, como a que estamos realizando aqui.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Ele parte da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observação da realidade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onde identificamos problemas concretos — no nosso caso, a alta incidência de arboviroses e a falta de conhecimento preventivo. A partir dessa observação, destacamos os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pontos-chave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que precisam ser compreendidos e transformados.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A terceira etapa, chamada de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teorização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permite buscar embasamento científico e discutir soluções baseadas em evidências, o que fundamenta a intervenção que estamos aplicando.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Em seguida, elaboramos as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hipóteses de solução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ou seja, propomos ações práticas — como essa intervenção educativa — para enfrentar o problema identificado.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Por fim, o Arco culmina na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aplicação à realidade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quando testamos essas soluções e avaliamos seus efeitos, exatamente como faremos ao comparar os dados do questionário antes e depois da intervenção.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r>
              <a:rPr lang="pt-BR" sz="1100">
                <a:latin typeface="Arial"/>
                <a:ea typeface="Arial"/>
                <a:cs typeface="Arial"/>
                <a:sym typeface="Arial"/>
              </a:rPr>
              <a:t>O grande diferencial do Arco de Maguerez é que ele não se limita a transmitir conhecimento; ele incentiva a transformação da realidade por meio do pensamento crítico e da participação ativa. É um ciclo contínuo de aprendizagem, onde teoria e prática caminham juntas para gerar mudanças concretas.</a:t>
            </a:r>
            <a:endParaRPr/>
          </a:p>
        </p:txBody>
      </p:sp>
      <p:sp>
        <p:nvSpPr>
          <p:cNvPr id="278" name="Google Shape;278;g350af0352a8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0af0352a8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0af0352a8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Projeto de Intervenção</a:t>
            </a:r>
            <a:br>
              <a:rPr lang="pt-BR"/>
            </a:br>
            <a:r>
              <a:rPr lang="pt-BR"/>
              <a:t>É uma ação planejada com o objetivo de intervir diretamente em uma realidade, visando promover mudanças, resolver problemas ou melhorar uma situação específica.</a:t>
            </a:r>
            <a:br>
              <a:rPr lang="pt-BR"/>
            </a:br>
            <a:r>
              <a:rPr lang="pt-BR"/>
              <a:t>Foco principal: aplicação prática de estratégias para gerar impacto.</a:t>
            </a:r>
            <a:br>
              <a:rPr lang="pt-BR"/>
            </a:br>
            <a:r>
              <a:rPr lang="pt-BR"/>
              <a:t>Exemplo: campanhas de educação em saúde, oficinas, ações comunitárias contra o Aedes aegypti.</a:t>
            </a:r>
            <a:br>
              <a:rPr lang="pt-BR"/>
            </a:br>
            <a:br>
              <a:rPr lang="pt-BR"/>
            </a:br>
            <a:r>
              <a:rPr b="1" lang="pt-BR"/>
              <a:t>Pesquisa de Intervenção</a:t>
            </a:r>
            <a:br>
              <a:rPr b="1" lang="pt-BR"/>
            </a:br>
            <a:r>
              <a:rPr lang="pt-BR"/>
              <a:t>É uma atividade científica que, além de realizar uma intervenção prática, tem como objetivo produzir conhecimento sobre o processo e seus efeitos.</a:t>
            </a:r>
            <a:br>
              <a:rPr lang="pt-BR"/>
            </a:br>
            <a:r>
              <a:rPr lang="pt-BR"/>
              <a:t>Foco principal: investigar, registrar, analisar e refletir sobre a intervenção aplicada.</a:t>
            </a:r>
            <a:br>
              <a:rPr lang="pt-BR"/>
            </a:br>
            <a:r>
              <a:rPr lang="pt-BR"/>
              <a:t>Exemplo: aplicar uma ação educativa sobre arboviroses e, paralelamente, coletar dados para avaliar o impacto, gerar conclusões e contribuir com a ciência.</a:t>
            </a:r>
            <a:br>
              <a:rPr lang="pt-BR"/>
            </a:br>
            <a:br>
              <a:rPr lang="pt-BR"/>
            </a:br>
            <a:r>
              <a:rPr b="1" lang="pt-BR"/>
              <a:t>Resumo Prático</a:t>
            </a:r>
            <a:br>
              <a:rPr lang="pt-BR"/>
            </a:br>
            <a:r>
              <a:rPr lang="pt-BR"/>
              <a:t>Todo Projeto de Intervenção pode ser parte de uma Pesquisa de Intervenção, mas nem todo Projeto de Intervenção é, necessariamente, uma pesquisa.</a:t>
            </a:r>
            <a:endParaRPr/>
          </a:p>
        </p:txBody>
      </p:sp>
      <p:sp>
        <p:nvSpPr>
          <p:cNvPr id="288" name="Google Shape;288;g350af0352a8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0af0352a8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0af0352a8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50af0352a8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0af0352a8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0af0352a8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50af0352a8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db068b44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db068b44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4db068b445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0af0352a8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50af0352a8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055cd2fb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055cd2fb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055cd2fb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55cd2fb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055cd2fb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5055cd2fb2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055cd2fb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055cd2fb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055cd2fb2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055cd2fb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055cd2fb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5055cd2fb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055cd2fb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055cd2fb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5055cd2fb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" name="Google Shape;30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eriodicos.ufpel.edu.br/index.php/caduc/article/view/3822" TargetMode="External"/><Relationship Id="rId4" Type="http://schemas.openxmlformats.org/officeDocument/2006/relationships/hyperlink" Target="https://www.scielo.br/j/sdeb/a/kLzxBdYJHRQCcSvcZqD6FLj/?format=html&amp;lang=pt" TargetMode="External"/><Relationship Id="rId5" Type="http://schemas.openxmlformats.org/officeDocument/2006/relationships/hyperlink" Target="https://hrj.emnuvens.com.br/hrj/article/view/701/451" TargetMode="External"/><Relationship Id="rId6" Type="http://schemas.openxmlformats.org/officeDocument/2006/relationships/hyperlink" Target="https://www.dicio.com.br/intervenca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3108" y="95925"/>
            <a:ext cx="3845857" cy="122846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97224" y="1628503"/>
            <a:ext cx="1158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pt-BR" sz="6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Pesquisas de Intervenção</a:t>
            </a:r>
            <a:endParaRPr sz="6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999131" y="3131570"/>
            <a:ext cx="3084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ROBSON MUNIZ</a:t>
            </a:r>
            <a:endParaRPr sz="19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ISRAEL MONTEIRO</a:t>
            </a:r>
            <a:endParaRPr sz="19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JANAÍRES SILVA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3895177" y="4995686"/>
            <a:ext cx="4186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RECIFE</a:t>
            </a:r>
            <a:endParaRPr sz="19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159922" y="-18000"/>
            <a:ext cx="118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Ponto de Convergência Pesquisa-ação e P</a:t>
            </a: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esquisa</a:t>
            </a: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Intervenção</a:t>
            </a:r>
            <a:endParaRPr sz="3900"/>
          </a:p>
        </p:txBody>
      </p:sp>
      <p:pic>
        <p:nvPicPr>
          <p:cNvPr descr="preencoded.png"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25" y="1244575"/>
            <a:ext cx="716625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21" y="3395905"/>
            <a:ext cx="716629" cy="128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25" y="5030123"/>
            <a:ext cx="716625" cy="11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906200" y="1168375"/>
            <a:ext cx="11101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intuito de produzir mudanças:</a:t>
            </a:r>
            <a: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Este propósito diferencia as pesquisas do tipo intervenção e as pesquisas-ação das pesquisas observacionais, cujo objetivo se restringe a descrever e/ou explicar os fenômenos investigados, sem neles interferir.</a:t>
            </a:r>
            <a:endParaRPr sz="2800"/>
          </a:p>
        </p:txBody>
      </p:sp>
      <p:sp>
        <p:nvSpPr>
          <p:cNvPr id="182" name="Google Shape;182;p24"/>
          <p:cNvSpPr txBox="1"/>
          <p:nvPr/>
        </p:nvSpPr>
        <p:spPr>
          <a:xfrm>
            <a:off x="910250" y="5030125"/>
            <a:ext cx="1099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caráter aplicado:</a:t>
            </a:r>
            <a: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É uma forma de pesquisa prática, adaptada às exigências de trabalhos acadêmicos (TRIPP, 2005).</a:t>
            </a:r>
            <a:endParaRPr sz="2800"/>
          </a:p>
        </p:txBody>
      </p:sp>
      <p:sp>
        <p:nvSpPr>
          <p:cNvPr id="183" name="Google Shape;183;p24"/>
          <p:cNvSpPr txBox="1"/>
          <p:nvPr/>
        </p:nvSpPr>
        <p:spPr>
          <a:xfrm>
            <a:off x="858050" y="3511900"/>
            <a:ext cx="1110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Tentativa de resolução de um problema:</a:t>
            </a:r>
            <a:r>
              <a:rPr lang="pt-B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aprimorar determinada prática, ou seja, de testar maneiras de enfrentar os problemas nela detectados.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1467300" y="1205500"/>
            <a:ext cx="104361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necessidade de diálogo com um referencial teórico</a:t>
            </a:r>
            <a:r>
              <a:rPr b="1" i="0" lang="pt-BR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pt-BR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acordo com Thiollent (2009), sem o diálogo com as teorias existentes, uma pesquisa não teria significado.</a:t>
            </a:r>
            <a:endParaRPr sz="2900"/>
          </a:p>
        </p:txBody>
      </p:sp>
      <p:sp>
        <p:nvSpPr>
          <p:cNvPr id="190" name="Google Shape;190;p25"/>
          <p:cNvSpPr txBox="1"/>
          <p:nvPr/>
        </p:nvSpPr>
        <p:spPr>
          <a:xfrm>
            <a:off x="168147" y="14700"/>
            <a:ext cx="118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Ponto de Convergência Pesquisa-ação e pesquisa de intervenção</a:t>
            </a:r>
            <a:endParaRPr sz="3900"/>
          </a:p>
        </p:txBody>
      </p:sp>
      <p:pic>
        <p:nvPicPr>
          <p:cNvPr descr="preencoded.png"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66" y="1421922"/>
            <a:ext cx="1059886" cy="13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2" y="3863332"/>
            <a:ext cx="1247575" cy="171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1307800" y="3863324"/>
            <a:ext cx="105957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Possibilidade de produzir conhecimento</a:t>
            </a:r>
            <a:r>
              <a:rPr b="1" i="0" lang="pt-BR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pt-BR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Além da intenção de testar ideias teóricas, pondo-as em prática, as intervenções pedagógicas têm o objetivo de promover avanços nessas ideias, contribuindo para a produção de teoria educacional.</a:t>
            </a:r>
            <a:endParaRPr sz="2900"/>
          </a:p>
        </p:txBody>
      </p:sp>
      <p:sp>
        <p:nvSpPr>
          <p:cNvPr id="194" name="Google Shape;194;p25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173450" y="1060725"/>
            <a:ext cx="11845500" cy="56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>
                <a:highlight>
                  <a:srgbClr val="B6D7A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Pesquisa-ação</a:t>
            </a:r>
            <a:r>
              <a:rPr lang="pt-BR">
                <a:highlight>
                  <a:srgbClr val="B6D7A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highlight>
                <a:srgbClr val="B6D7A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Está associada a orientação emancipatória e a alguns grupos sociais que pertencem às classes populares ou dominadas.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O pesquisador e os participantes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trabalham juntos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para identificar problemas, propor ações e refletir sobre os resultados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Pesquisa de Intervenção</a:t>
            </a:r>
            <a:r>
              <a:rPr lang="pt-BR"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Embora vise a promover avanços educacionais, não apresenta, como foco principal, tais objetivos emancipatórios.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O pesquisador atua diretamente identificando o problema e decidindo como fará para resolvê-lo.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12047" y="145750"/>
            <a:ext cx="1185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Divergências</a:t>
            </a: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Pesquisa-ação e Pesquisa de Intervenção</a:t>
            </a:r>
            <a:endParaRPr sz="3900"/>
          </a:p>
        </p:txBody>
      </p:sp>
      <p:sp>
        <p:nvSpPr>
          <p:cNvPr id="202" name="Google Shape;202;p26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4737900" y="15599"/>
            <a:ext cx="7023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Instrumentos de Coleta de Dados em Pesquisas de Intervenção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666175" y="1335750"/>
            <a:ext cx="6807900" cy="1026000"/>
          </a:xfrm>
          <a:prstGeom prst="roundRect">
            <a:avLst>
              <a:gd fmla="val 7184" name="adj"/>
            </a:avLst>
          </a:prstGeom>
          <a:solidFill>
            <a:srgbClr val="FFE599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4860870" y="1306115"/>
            <a:ext cx="219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Questionários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4656000" y="2663075"/>
            <a:ext cx="6807900" cy="1026000"/>
          </a:xfrm>
          <a:prstGeom prst="roundRect">
            <a:avLst>
              <a:gd fmla="val 7184" name="adj"/>
            </a:avLst>
          </a:prstGeom>
          <a:solidFill>
            <a:srgbClr val="F9CB9C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838989" y="2769883"/>
            <a:ext cx="270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Testes e Avaliações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4677875" y="4004425"/>
            <a:ext cx="6807900" cy="1026000"/>
          </a:xfrm>
          <a:prstGeom prst="roundRect">
            <a:avLst>
              <a:gd fmla="val 7184" name="adj"/>
            </a:avLst>
          </a:prstGeom>
          <a:solidFill>
            <a:srgbClr val="A2C4C9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4860877" y="3958827"/>
            <a:ext cx="219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Observação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4717700" y="5337325"/>
            <a:ext cx="6807900" cy="1244100"/>
          </a:xfrm>
          <a:prstGeom prst="roundRect">
            <a:avLst>
              <a:gd fmla="val 7184" name="adj"/>
            </a:avLst>
          </a:prstGeom>
          <a:solidFill>
            <a:srgbClr val="B6D7A8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4887290" y="5351965"/>
            <a:ext cx="219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Entrevistas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6100524" y="7342465"/>
            <a:ext cx="7915751" cy="28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350"/>
              <a:buFont typeface="Open Sans"/>
              <a:buNone/>
            </a:pPr>
            <a:r>
              <a:rPr lang="pt-BR" sz="13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 escolha do instrumento ideal depende do objetivo da pesquisa e da natureza da intervenção.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4675256" y="1543627"/>
            <a:ext cx="689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coletar dados demográficos, socioeconômico, atitudes e comportamentos. </a:t>
            </a:r>
            <a:endParaRPr sz="1900"/>
          </a:p>
        </p:txBody>
      </p:sp>
      <p:sp>
        <p:nvSpPr>
          <p:cNvPr id="219" name="Google Shape;219;p27"/>
          <p:cNvSpPr txBox="1"/>
          <p:nvPr/>
        </p:nvSpPr>
        <p:spPr>
          <a:xfrm>
            <a:off x="4717703" y="3084038"/>
            <a:ext cx="680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medir habilidades, conhecimentos e desempenho.</a:t>
            </a:r>
            <a:endParaRPr sz="1900"/>
          </a:p>
        </p:txBody>
      </p:sp>
      <p:sp>
        <p:nvSpPr>
          <p:cNvPr id="220" name="Google Shape;220;p27"/>
          <p:cNvSpPr txBox="1"/>
          <p:nvPr/>
        </p:nvSpPr>
        <p:spPr>
          <a:xfrm>
            <a:off x="4767524" y="4270444"/>
            <a:ext cx="700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registrar comportamentos e interações em um ambiente natural ou controlado.</a:t>
            </a:r>
            <a:endParaRPr sz="1900"/>
          </a:p>
        </p:txBody>
      </p:sp>
      <p:sp>
        <p:nvSpPr>
          <p:cNvPr id="221" name="Google Shape;221;p27"/>
          <p:cNvSpPr txBox="1"/>
          <p:nvPr/>
        </p:nvSpPr>
        <p:spPr>
          <a:xfrm>
            <a:off x="4817351" y="5705336"/>
            <a:ext cx="693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obter informações detalhadas e aprofundadas sobre as experiências dos participantes.</a:t>
            </a:r>
            <a:endParaRPr sz="1900"/>
          </a:p>
        </p:txBody>
      </p:sp>
      <p:sp>
        <p:nvSpPr>
          <p:cNvPr id="222" name="Google Shape;222;p27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>
            <a:off x="5801735" y="1283763"/>
            <a:ext cx="45719" cy="4985832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130857" y="257205"/>
            <a:ext cx="11842376" cy="613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pt-BR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Realizar uma Pesquisa de Intervenção 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5143973" y="1765460"/>
            <a:ext cx="519946" cy="22860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5641059" y="1581984"/>
            <a:ext cx="389930" cy="38993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5706008" y="1614429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152400" y="1463000"/>
            <a:ext cx="4969500" cy="39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Definição do Problema e Objetivos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-21550" y="1895736"/>
            <a:ext cx="53343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pt-BR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a questão de pesquisa e os resultados esperados.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6008129" y="2631997"/>
            <a:ext cx="519946" cy="22860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5641059" y="2448521"/>
            <a:ext cx="389930" cy="38993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5706008" y="2480966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494650" y="2307825"/>
            <a:ext cx="5616300" cy="39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Seleção do Instrumento de Intervenção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6542025" y="2758500"/>
            <a:ext cx="5484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pt-BR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Escolher uma intervenção apropriada e baseada em evidências.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5093729" y="3658434"/>
            <a:ext cx="519900" cy="22800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5641059" y="3474959"/>
            <a:ext cx="390000" cy="3900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5694633" y="3515867"/>
            <a:ext cx="259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1577300" y="3333950"/>
            <a:ext cx="2559300" cy="390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Coleta de Dados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456050" y="3723946"/>
            <a:ext cx="50091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pt-BR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Aplicar os instrumentos de coleta de dados antes, durante e após a intervenção.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6116223" y="4659601"/>
            <a:ext cx="519900" cy="22800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5641059" y="4483537"/>
            <a:ext cx="390000" cy="39000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5706008" y="4515982"/>
            <a:ext cx="259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7420275" y="4416525"/>
            <a:ext cx="2797800" cy="39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Análise de Dados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6204525" y="4862900"/>
            <a:ext cx="5616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pt-BR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Utilizar métodos estatísticos para comparar os resultados entre os grupos ou ao longo do tempo.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5093729" y="5751791"/>
            <a:ext cx="519900" cy="22800"/>
          </a:xfrm>
          <a:prstGeom prst="roundRect">
            <a:avLst>
              <a:gd fmla="val 318448" name="adj"/>
            </a:avLst>
          </a:prstGeom>
          <a:solidFill>
            <a:srgbClr val="BCD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5641059" y="5568316"/>
            <a:ext cx="389930" cy="389930"/>
          </a:xfrm>
          <a:prstGeom prst="roundRect">
            <a:avLst>
              <a:gd fmla="val 18669" name="adj"/>
            </a:avLst>
          </a:prstGeom>
          <a:solidFill>
            <a:srgbClr val="D6F5EE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5706008" y="5600760"/>
            <a:ext cx="2598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669950" y="5517150"/>
            <a:ext cx="4235700" cy="3900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pt-BR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Interpretação dos Resultados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42500" y="5952675"/>
            <a:ext cx="5334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pt-BR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Avaliar se a intervenção teve um impacto significativo e discutir as limitações do estudo.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379875" y="365125"/>
            <a:ext cx="11439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latin typeface="Times New Roman"/>
                <a:ea typeface="Times New Roman"/>
                <a:cs typeface="Times New Roman"/>
                <a:sym typeface="Times New Roman"/>
              </a:rPr>
              <a:t>Por que</a:t>
            </a:r>
            <a:r>
              <a:rPr b="1" lang="pt-BR" sz="3900">
                <a:latin typeface="Times New Roman"/>
                <a:ea typeface="Times New Roman"/>
                <a:cs typeface="Times New Roman"/>
                <a:sym typeface="Times New Roman"/>
              </a:rPr>
              <a:t> as Arboviroses </a:t>
            </a:r>
            <a:r>
              <a:rPr b="1" lang="pt-BR" sz="3900">
                <a:latin typeface="Times New Roman"/>
                <a:ea typeface="Times New Roman"/>
                <a:cs typeface="Times New Roman"/>
                <a:sym typeface="Times New Roman"/>
              </a:rPr>
              <a:t>São um Problema Relevante?</a:t>
            </a:r>
            <a:endParaRPr b="1" sz="3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838200" y="1975138"/>
            <a:ext cx="10515600" cy="333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Alta incidência de Dengue, Zika e Chikungunya no Brasil, especialmente em Pernambuco.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Desafios no controle do vetor Aedes aegypti.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Falta de conhecimento e práticas preventivas na população.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Educação em Saúde como ferramenta essencial para enfrentamento.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29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BRASIL. Ministério da Saúde. </a:t>
            </a:r>
            <a:r>
              <a:rPr i="1" lang="pt-BR" sz="1100">
                <a:solidFill>
                  <a:schemeClr val="dk1"/>
                </a:solidFill>
              </a:rPr>
              <a:t>Plano Nacional de Enfrentamento às Arboviroses: 2023-2025</a:t>
            </a:r>
            <a:r>
              <a:rPr lang="pt-BR" sz="1100">
                <a:solidFill>
                  <a:schemeClr val="dk1"/>
                </a:solidFill>
              </a:rPr>
              <a:t>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50875" y="365125"/>
            <a:ext cx="11532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latin typeface="Times New Roman"/>
                <a:ea typeface="Times New Roman"/>
                <a:cs typeface="Times New Roman"/>
                <a:sym typeface="Times New Roman"/>
              </a:rPr>
              <a:t>Por que Escolhemos Arboviroses para a Pesquisa de Intervenção?</a:t>
            </a:r>
            <a:endParaRPr b="1" sz="3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838200" y="1975138"/>
            <a:ext cx="10515600" cy="333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Problema de saúde pública atual e recorrente.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Possibilidade de mensurar o impacto de uma intervenção educativa a curto prazo.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Alinhamento com metodologias ativas e participação social.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Objetivo: desenvolver uma intervenção educativa em saúde para promoção do conhecimento sobre arbovirose.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0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PAIM, J. S. Promoção da Saúde: conceitos e tendências, 2014.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800">
                <a:latin typeface="Times New Roman"/>
                <a:ea typeface="Times New Roman"/>
                <a:cs typeface="Times New Roman"/>
                <a:sym typeface="Times New Roman"/>
              </a:rPr>
              <a:t>Estrutura da Intervenção Educativa</a:t>
            </a:r>
            <a:endParaRPr b="1"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838200" y="1975138"/>
            <a:ext cx="10515600" cy="333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Aplicação de um Questionário Diagnóstico (Google Forms).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Realização de uma breve intervenção educativa (exposição sobre arboviroses).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Como você pode aplicar esse conhecimento no seu cotidiano?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Metodologia baseada no Arco de Maguerez: reflexão e ação.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31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BERBEL, N. A. N. Metodologia da Problematização, 2006.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2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BERBEL, N. A. N. Metodologia da Problematização, 2006.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225" y="950175"/>
            <a:ext cx="4190250" cy="41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97" y="1121550"/>
            <a:ext cx="6723952" cy="38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Times New Roman"/>
                <a:ea typeface="Times New Roman"/>
                <a:cs typeface="Times New Roman"/>
                <a:sym typeface="Times New Roman"/>
              </a:rPr>
              <a:t>Participe da Pesquisa - Diagnóstico Inicial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838200" y="1690830"/>
            <a:ext cx="10515600" cy="39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pt-BR" sz="2700">
                <a:latin typeface="Times New Roman"/>
                <a:ea typeface="Times New Roman"/>
                <a:cs typeface="Times New Roman"/>
                <a:sym typeface="Times New Roman"/>
              </a:rPr>
              <a:t>Pré-Intervenção</a:t>
            </a:r>
            <a:endParaRPr b="1" i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Acesse o formulário pelo QR Code.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Responda com atenção (tempo estimado: 6-10 minutos).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33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THIOLLENT, M. Metodologia da Pesquisa-Ação, 2011.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3" title="fram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9875" y="1455550"/>
            <a:ext cx="2640374" cy="34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863108" y="2646573"/>
            <a:ext cx="10465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1" lang="pt-BR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que é Intervenção?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Times New Roman"/>
                <a:ea typeface="Times New Roman"/>
                <a:cs typeface="Times New Roman"/>
                <a:sym typeface="Times New Roman"/>
              </a:rPr>
              <a:t>E Agora? Como Podemos Combater as Arboviroses?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838200" y="1975138"/>
            <a:ext cx="10515600" cy="333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O conhecimento é o primeiro passo, mas a mudança acontece quando aplicamos isso no dia a dia.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Pequenas ações, como eliminar criadouros, compartilhar informações corretas e incentivar a comunidade, fazem a diferença.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pt-BR" sz="2700">
                <a:latin typeface="Times New Roman"/>
                <a:ea typeface="Times New Roman"/>
                <a:cs typeface="Times New Roman"/>
                <a:sym typeface="Times New Roman"/>
              </a:rPr>
              <a:t>Educação em Saúde é contínua: leve essa conscientização para além desta sala.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4" title="ACP_IjFvXEKx_e33u6uOJ_JrTiXFiySLkmJfrrgcE5dqt4BfCcDr7rV736QiTE81LXD9k0eRLBo4hWT0Tt9XaC9lv6hzkR8pHzpr0xe1RfwW1EJ0F2MfhYLCWca6=s12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350" y="5596650"/>
            <a:ext cx="2855249" cy="7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796925" y="6185875"/>
            <a:ext cx="64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chemeClr val="dk1"/>
                </a:solidFill>
              </a:rPr>
              <a:t>Referência: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CECCIM, R. B.; FEUERWERKER, L. C. M. Formação para a área da saúde, 2004.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/>
          <p:nvPr/>
        </p:nvSpPr>
        <p:spPr>
          <a:xfrm>
            <a:off x="233263" y="7144"/>
            <a:ext cx="38433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Conclusão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505039" y="858141"/>
            <a:ext cx="315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9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230600" y="1787425"/>
            <a:ext cx="3583500" cy="1665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Pesquisas de intervenção são ferramentas importantes para avaliar o impacto de programas e políticas.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4285581" y="1860741"/>
            <a:ext cx="315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9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3969213" y="3086425"/>
            <a:ext cx="3473100" cy="2080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escolha do método e dos instrumentos de coleta de dados deve ser cuidadosa e alinhada com os objetivos da pesquisa.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1506654" y="4712296"/>
            <a:ext cx="3156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9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1338525" y="5236606"/>
            <a:ext cx="3123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Impacto na </a:t>
            </a: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prática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330150" y="5608500"/>
            <a:ext cx="5277600" cy="1020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análise</a:t>
            </a:r>
            <a:r>
              <a:rPr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dos podem gerar um grande impacto na prática docente ou vida social.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125875" y="1431350"/>
            <a:ext cx="39057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Ferramentas Essenciais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4461825" y="2409690"/>
            <a:ext cx="28041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Planejamento Rigoroso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40650" y="305025"/>
            <a:ext cx="1100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lang="pt-BR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 sz="3100"/>
          </a:p>
        </p:txBody>
      </p:sp>
      <p:sp>
        <p:nvSpPr>
          <p:cNvPr id="337" name="Google Shape;337;p36"/>
          <p:cNvSpPr txBox="1"/>
          <p:nvPr/>
        </p:nvSpPr>
        <p:spPr>
          <a:xfrm>
            <a:off x="340650" y="1084750"/>
            <a:ext cx="11199900" cy="5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DAMIANI, M. F.; ROCHEFORT, R. S.; CASTRO, R. F. de; DARIZ, M. R.; PINHEIRO, S. 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Discutindo pesquisas do tipo intervenção pedagógica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Cadernos de Educação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Pelotas – RS, n. 45, p. 57-67, maio/ago. 2013.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https://periodicos.ufpel.edu.br/index.php/caduc/article/view/3822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Acesso em: 19 abr. 2025.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FREITAS, M. T. de A.; RAMOS, B. S. (orgs.).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Fazer pesquisas na abordagem histórico-cultural: metodologias em construção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Juiz de Fora: Editora UFJF, 2010. 196 p.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MARTINS, A. A.; SOARES, D. C. da S.; SANTOS, E. D. dos.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Programa Saúde na Escola: projeto de intervenção contra a dengue em Matinhos-PR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Saúde em Debate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v. 46, spe3, 2022.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https://www.scielo.br/j/sdeb/a/kLzxBdYJHRQCcSvcZqD6FLj/?format=html&amp;lang=pt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Acesso em: 28 abr. 2025.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OLIVEIRA, M. R. de; MARTINS, V. da S.; COSTA, L. R. da.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Arco da Problematização para planejamento educativo em saúde na percepção de estudantes de enfermagem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Residencies Journal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v. 2, n. 1, p. 1-9, 2021.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https://hrj.emnuvens.com.br/hrj/article/view/701/451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Acesso em: 28 abr. 2025.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RIBEIRO, 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Significado de Intervenção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Dicio, 2018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https://www.dicio.com.br/intervencao/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Acesso em: 18 abr. 2025.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VASCONCELLOS, C. dos 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Planejamento: projetos de ensino-aprendizagem e projetos políticos-pedagógicos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24. ed. São Paulo: Libertad, 2014.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/>
        </p:nvSpPr>
        <p:spPr>
          <a:xfrm>
            <a:off x="2978250" y="2938500"/>
            <a:ext cx="6235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</a:pPr>
            <a:r>
              <a:rPr lang="pt-BR" sz="6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OBRIGADO(A)!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228599" y="416095"/>
            <a:ext cx="11734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0" i="0" lang="pt-BR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 de intervir, de exercer influência em determinada situação na tentativa de alterar o seu resultado; interferência.” (DICIO, </a:t>
            </a:r>
            <a:r>
              <a:rPr lang="pt-BR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2018).</a:t>
            </a:r>
            <a:endParaRPr/>
          </a:p>
        </p:txBody>
      </p:sp>
      <p:pic>
        <p:nvPicPr>
          <p:cNvPr descr="Imagem gerada"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198" y="1961175"/>
            <a:ext cx="7193000" cy="47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5570425" y="1239975"/>
            <a:ext cx="6162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Trata-se de investigações que envolvem o planejamento e a aplicação de mudanças ou inovações, com o objetivo de promover avanços e melhorias nos processos de aprendizagem dos participantes e a posterior </a:t>
            </a:r>
            <a:r>
              <a:rPr lang="pt-BR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avaliação dos efeitos dessas intervenções</a:t>
            </a:r>
            <a:r>
              <a:rPr lang="pt-BR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Damiani et al. (2013).</a:t>
            </a:r>
            <a:endParaRPr sz="3100"/>
          </a:p>
        </p:txBody>
      </p:sp>
      <p:sp>
        <p:nvSpPr>
          <p:cNvPr id="119" name="Google Shape;119;p18"/>
          <p:cNvSpPr/>
          <p:nvPr/>
        </p:nvSpPr>
        <p:spPr>
          <a:xfrm>
            <a:off x="768929" y="249685"/>
            <a:ext cx="10465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1" lang="pt-BR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que são Pesquisas de Intervenção?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0" y="1239975"/>
            <a:ext cx="4857150" cy="53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>
            <a:off x="696750" y="3790338"/>
            <a:ext cx="8643600" cy="1026000"/>
          </a:xfrm>
          <a:prstGeom prst="roundRect">
            <a:avLst>
              <a:gd fmla="val 7184" name="adj"/>
            </a:avLst>
          </a:prstGeom>
          <a:solidFill>
            <a:srgbClr val="D9D2E9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943250" y="246825"/>
            <a:ext cx="107985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820">
                <a:latin typeface="Times New Roman"/>
                <a:ea typeface="Times New Roman"/>
                <a:cs typeface="Times New Roman"/>
                <a:sym typeface="Times New Roman"/>
              </a:rPr>
              <a:t>Alguns “problemas” a serem analisados</a:t>
            </a:r>
            <a:endParaRPr b="1" sz="4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4525" y="2024700"/>
            <a:ext cx="10569600" cy="1026000"/>
          </a:xfrm>
          <a:prstGeom prst="roundRect">
            <a:avLst>
              <a:gd fmla="val 7184" name="adj"/>
            </a:avLst>
          </a:prstGeom>
          <a:solidFill>
            <a:srgbClr val="FCE5CD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696750" y="5402225"/>
            <a:ext cx="10665300" cy="1325700"/>
          </a:xfrm>
          <a:prstGeom prst="roundRect">
            <a:avLst>
              <a:gd fmla="val 7184" name="adj"/>
            </a:avLst>
          </a:prstGeom>
          <a:solidFill>
            <a:srgbClr val="ADDEEB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849150" y="3928488"/>
            <a:ext cx="8252100" cy="74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just">
              <a:spcBef>
                <a:spcPts val="1000"/>
              </a:spcBef>
              <a:spcAft>
                <a:spcPts val="0"/>
              </a:spcAft>
              <a:buSzPts val="3200"/>
              <a:buFont typeface="Times New Roman"/>
              <a:buChar char="➢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Quanto a descrição das Pesquisas de Intervenção.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92325" y="5555975"/>
            <a:ext cx="10569600" cy="10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Quanto a associação de Pesquisas de intervenção com projetos de ensino.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830100" y="2178450"/>
            <a:ext cx="10531800" cy="71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Font typeface="Times New Roman"/>
              <a:buChar char="➢"/>
            </a:pPr>
            <a:r>
              <a:rPr lang="pt-BR" sz="2900">
                <a:latin typeface="Times New Roman"/>
                <a:ea typeface="Times New Roman"/>
                <a:cs typeface="Times New Roman"/>
                <a:sym typeface="Times New Roman"/>
              </a:rPr>
              <a:t>Quanto ao termo intervenção associado ao autoritarismo.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930300" y="2744875"/>
            <a:ext cx="10153800" cy="3104100"/>
          </a:xfrm>
          <a:prstGeom prst="roundRect">
            <a:avLst>
              <a:gd fmla="val 7184" name="adj"/>
            </a:avLst>
          </a:prstGeom>
          <a:solidFill>
            <a:srgbClr val="FCE5CD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Times New Roman"/>
                <a:ea typeface="Times New Roman"/>
                <a:cs typeface="Times New Roman"/>
                <a:sym typeface="Times New Roman"/>
              </a:rPr>
              <a:t>Quanto ao termo intervenção associado ao autoritarismo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219200" y="3007075"/>
            <a:ext cx="9575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ssa associação pode derivar de </a:t>
            </a: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padrões de valor de uma determinada época, marcada pela falta de liberdade e pela imposição" (FREITAS, 2010,p. 14).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Possivelmente em referência ao período da ditadura militar brasileira.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Times New Roman"/>
                <a:ea typeface="Times New Roman"/>
                <a:cs typeface="Times New Roman"/>
                <a:sym typeface="Times New Roman"/>
              </a:rPr>
              <a:t>Quanto a descrição das Pesquisas de Intervenção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734525" y="2543125"/>
            <a:ext cx="10707900" cy="3073800"/>
          </a:xfrm>
          <a:prstGeom prst="roundRect">
            <a:avLst>
              <a:gd fmla="val 7184" name="adj"/>
            </a:avLst>
          </a:prstGeom>
          <a:solidFill>
            <a:srgbClr val="D9D2E9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27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Nas intervenções, a intenção é descrever detalhadamente os procedimentos realizados, avaliando-os e produzindo explicações plausíveis, sobre seus efeitos, fundamentadas nos dados e em teorias pertinentes. Os cruzamentos de dados coletados por meio de diferentes instrumentos, a reflexividade e a validação comunicativa são os aspectos que imputam boa qualidade às pesquisas qualitativas, segundo Bauer &amp; Gaskell (2002).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144200" y="365125"/>
            <a:ext cx="9903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4800">
                <a:latin typeface="Times New Roman"/>
                <a:ea typeface="Times New Roman"/>
                <a:cs typeface="Times New Roman"/>
                <a:sym typeface="Times New Roman"/>
              </a:rPr>
              <a:t>Quanto a associação de Pesquisas de intervenção com projetos de ensino.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674850" y="2023524"/>
            <a:ext cx="10842300" cy="2470500"/>
          </a:xfrm>
          <a:prstGeom prst="roundRect">
            <a:avLst>
              <a:gd fmla="val 7184" name="adj"/>
            </a:avLst>
          </a:prstGeom>
          <a:solidFill>
            <a:srgbClr val="ADDEEB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870900" y="2138125"/>
            <a:ext cx="10515600" cy="23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00">
                <a:latin typeface="Times New Roman"/>
                <a:ea typeface="Times New Roman"/>
                <a:cs typeface="Times New Roman"/>
                <a:sym typeface="Times New Roman"/>
              </a:rPr>
              <a:t>As pesquisas do tipo intervenção pedagógica são aplicadas, ou seja, têm como finalidade contribuir para a solução de problemas práticos. Elas se opõem às pesquisas básicas, que objetivam ampliar conhecimentos, sem preocupação com seus possíveis benefícios práticos (GIL, 2010).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74850" y="4785900"/>
            <a:ext cx="10842300" cy="1819500"/>
          </a:xfrm>
          <a:prstGeom prst="roundRect">
            <a:avLst>
              <a:gd fmla="val 7184" name="adj"/>
            </a:avLst>
          </a:prstGeom>
          <a:solidFill>
            <a:srgbClr val="ADDEEB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919325" y="5038500"/>
            <a:ext cx="10515600" cy="15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00">
                <a:latin typeface="Times New Roman"/>
                <a:ea typeface="Times New Roman"/>
                <a:cs typeface="Times New Roman"/>
                <a:sym typeface="Times New Roman"/>
              </a:rPr>
              <a:t>“É o planejamento mais próximo da prática do professor e da sala de aula. Diz respeito mais estritamente ao </a:t>
            </a:r>
            <a:r>
              <a:rPr lang="pt-BR" sz="2900">
                <a:latin typeface="Times New Roman"/>
                <a:ea typeface="Times New Roman"/>
                <a:cs typeface="Times New Roman"/>
                <a:sym typeface="Times New Roman"/>
              </a:rPr>
              <a:t>aspecto</a:t>
            </a:r>
            <a:r>
              <a:rPr lang="pt-BR" sz="2900">
                <a:latin typeface="Times New Roman"/>
                <a:ea typeface="Times New Roman"/>
                <a:cs typeface="Times New Roman"/>
                <a:sym typeface="Times New Roman"/>
              </a:rPr>
              <a:t> didático.” (VASCONCELLOS, 2014, p. 96).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544250" y="251950"/>
            <a:ext cx="8951400" cy="95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Times New Roman"/>
                <a:ea typeface="Times New Roman"/>
                <a:cs typeface="Times New Roman"/>
                <a:sym typeface="Times New Roman"/>
              </a:rPr>
              <a:t>Semelhanças com Pesquisa-Ação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644400" y="2399550"/>
            <a:ext cx="10903200" cy="2058900"/>
          </a:xfrm>
          <a:prstGeom prst="roundRect">
            <a:avLst>
              <a:gd fmla="val 7184" name="adj"/>
            </a:avLst>
          </a:prstGeom>
          <a:solidFill>
            <a:srgbClr val="FFE599"/>
          </a:solidFill>
          <a:ln cap="flat" cmpd="sng" w="9525">
            <a:solidFill>
              <a:srgbClr val="BCDB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783900" y="2588100"/>
            <a:ext cx="10624200" cy="168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Ambas são pesquisas de 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caráter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aplicado com o intuito de solucionar problemas práticos e em cada uma, o pesquisador participa ativamente das mudanças propostas, articulando teoria e prática.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11522025" y="6058700"/>
            <a:ext cx="547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